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6" r:id="rId2"/>
    <p:sldId id="258" r:id="rId3"/>
    <p:sldId id="265" r:id="rId4"/>
    <p:sldId id="269" r:id="rId5"/>
    <p:sldId id="276" r:id="rId6"/>
    <p:sldId id="266" r:id="rId7"/>
    <p:sldId id="270" r:id="rId8"/>
    <p:sldId id="275" r:id="rId9"/>
    <p:sldId id="268" r:id="rId10"/>
    <p:sldId id="261" r:id="rId11"/>
    <p:sldId id="279" r:id="rId12"/>
    <p:sldId id="273" r:id="rId13"/>
    <p:sldId id="277" r:id="rId14"/>
    <p:sldId id="282" r:id="rId15"/>
    <p:sldId id="280" r:id="rId16"/>
    <p:sldId id="271" r:id="rId17"/>
    <p:sldId id="262" r:id="rId18"/>
    <p:sldId id="257" r:id="rId19"/>
    <p:sldId id="272" r:id="rId20"/>
    <p:sldId id="260" r:id="rId21"/>
    <p:sldId id="264" r:id="rId22"/>
    <p:sldId id="281" r:id="rId23"/>
    <p:sldId id="259" r:id="rId24"/>
    <p:sldId id="267" r:id="rId25"/>
    <p:sldId id="278" r:id="rId26"/>
    <p:sldId id="274" r:id="rId27"/>
    <p:sldId id="26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4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BD5101C-0A74-4C1F-BB1F-8DA73998F372}"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0" y="-1"/>
            <a:ext cx="9144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46241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5101C-0A74-4C1F-BB1F-8DA73998F372}"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544545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5101C-0A74-4C1F-BB1F-8DA73998F372}"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1656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5101C-0A74-4C1F-BB1F-8DA73998F372}"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333397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5101C-0A74-4C1F-BB1F-8DA73998F372}"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83D361-CBE8-4D8E-A406-905EB51FA798}" type="slidenum">
              <a:rPr lang="en-US" smtClean="0"/>
              <a:t>‹#›</a:t>
            </a:fld>
            <a:endParaRPr lang="en-US"/>
          </a:p>
        </p:txBody>
      </p:sp>
      <p:sp>
        <p:nvSpPr>
          <p:cNvPr id="10" name="Rectangle 9"/>
          <p:cNvSpPr/>
          <p:nvPr/>
        </p:nvSpPr>
        <p:spPr>
          <a:xfrm>
            <a:off x="0" y="-1"/>
            <a:ext cx="9144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8220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D5101C-0A74-4C1F-BB1F-8DA73998F372}"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244956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D5101C-0A74-4C1F-BB1F-8DA73998F372}"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45025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D5101C-0A74-4C1F-BB1F-8DA73998F372}" type="datetimeFigureOut">
              <a:rPr lang="en-US" smtClean="0"/>
              <a:t>6/29/2017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549600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5101C-0A74-4C1F-BB1F-8DA73998F372}" type="datetimeFigureOut">
              <a:rPr lang="en-US" smtClean="0"/>
              <a:t>6/29/2017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451263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5101C-0A74-4C1F-BB1F-8DA73998F372}"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83D361-CBE8-4D8E-A406-905EB51FA798}" type="slidenum">
              <a:rPr lang="en-US" smtClean="0"/>
              <a:t>‹#›</a:t>
            </a:fld>
            <a:endParaRPr lang="en-US"/>
          </a:p>
        </p:txBody>
      </p:sp>
    </p:spTree>
    <p:extLst>
      <p:ext uri="{BB962C8B-B14F-4D97-AF65-F5344CB8AC3E}">
        <p14:creationId xmlns:p14="http://schemas.microsoft.com/office/powerpoint/2010/main" val="1256593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5101C-0A74-4C1F-BB1F-8DA73998F372}"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83D361-CBE8-4D8E-A406-905EB51FA798}"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8635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BD5101C-0A74-4C1F-BB1F-8DA73998F372}" type="datetimeFigureOut">
              <a:rPr lang="en-US" smtClean="0"/>
              <a:t>6/29/2017</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A83D361-CBE8-4D8E-A406-905EB51FA798}"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937006"/>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8305800" cy="3276600"/>
          </a:xfrm>
        </p:spPr>
        <p:txBody>
          <a:bodyPr>
            <a:normAutofit/>
          </a:bodyPr>
          <a:lstStyle/>
          <a:p>
            <a:pPr algn="l"/>
            <a:r>
              <a:rPr lang="en-US" b="1" dirty="0" smtClean="0">
                <a:latin typeface="Bernard MT Condensed" panose="02050806060905020404" pitchFamily="18" charset="0"/>
                <a:cs typeface="Angsana New" panose="02020603050405020304" pitchFamily="18" charset="-34"/>
              </a:rPr>
              <a:t>The American Revolution – Identification Matching Activity</a:t>
            </a:r>
            <a:endParaRPr lang="en-US" b="1" dirty="0">
              <a:latin typeface="Bernard MT Condensed" panose="02050806060905020404" pitchFamily="18" charset="0"/>
              <a:cs typeface="Angsana New" panose="02020603050405020304" pitchFamily="18" charset="-34"/>
            </a:endParaRPr>
          </a:p>
        </p:txBody>
      </p:sp>
      <p:sp>
        <p:nvSpPr>
          <p:cNvPr id="3" name="Subtitle 2"/>
          <p:cNvSpPr>
            <a:spLocks noGrp="1"/>
          </p:cNvSpPr>
          <p:nvPr>
            <p:ph type="subTitle" idx="1"/>
          </p:nvPr>
        </p:nvSpPr>
        <p:spPr/>
        <p:txBody>
          <a:bodyPr/>
          <a:lstStyle/>
          <a:p>
            <a:r>
              <a:rPr lang="en-US" dirty="0" smtClean="0">
                <a:latin typeface="Angsana New" panose="02020603050405020304" pitchFamily="18" charset="-34"/>
                <a:cs typeface="Angsana New" panose="02020603050405020304" pitchFamily="18" charset="-34"/>
              </a:rPr>
              <a:t>The Founding Fathers and the Revolution</a:t>
            </a:r>
            <a:endParaRPr lang="en-US" dirty="0">
              <a:latin typeface="Angsana New" panose="02020603050405020304" pitchFamily="18" charset="-34"/>
              <a:cs typeface="Angsana New" panose="02020603050405020304" pitchFamily="18"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72000"/>
            <a:ext cx="3239271" cy="2286000"/>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271" y="4572000"/>
            <a:ext cx="3239271" cy="2286000"/>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950" y="4572000"/>
            <a:ext cx="3239271" cy="2286000"/>
          </a:xfrm>
          <a:prstGeom prst="rect">
            <a:avLst/>
          </a:prstGeom>
        </p:spPr>
      </p:pic>
    </p:spTree>
    <p:extLst>
      <p:ext uri="{BB962C8B-B14F-4D97-AF65-F5344CB8AC3E}">
        <p14:creationId xmlns:p14="http://schemas.microsoft.com/office/powerpoint/2010/main" val="3369687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I. </a:t>
            </a:r>
            <a:r>
              <a:rPr lang="en-US" dirty="0" err="1" smtClean="0">
                <a:latin typeface="Andalus" panose="02020603050405020304" pitchFamily="18" charset="-78"/>
                <a:cs typeface="Andalus" panose="02020603050405020304" pitchFamily="18" charset="-78"/>
              </a:rPr>
              <a:t>Crispus</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attucks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685800" y="1752600"/>
            <a:ext cx="4102735" cy="4812792"/>
          </a:xfrm>
        </p:spPr>
        <p:txBody>
          <a:bodyPr>
            <a:normAutofit lnSpcReduction="10000"/>
          </a:bodyPr>
          <a:lstStyle/>
          <a:p>
            <a:r>
              <a:rPr lang="en-US" dirty="0">
                <a:latin typeface="Andalus" panose="02020603050405020304" pitchFamily="18" charset="-78"/>
                <a:cs typeface="Andalus" panose="02020603050405020304" pitchFamily="18" charset="-78"/>
              </a:rPr>
              <a:t>This man, who was part African-American and part Native America, was murdered on March 5, 1770, during the Boston Massacre. </a:t>
            </a:r>
            <a:r>
              <a:rPr lang="en-US" dirty="0" smtClean="0">
                <a:latin typeface="Andalus" panose="02020603050405020304" pitchFamily="18" charset="-78"/>
                <a:cs typeface="Andalus" panose="02020603050405020304" pitchFamily="18" charset="-78"/>
              </a:rPr>
              <a:t>He was a free man, and a dockworker in Boston.</a:t>
            </a:r>
          </a:p>
          <a:p>
            <a:r>
              <a:rPr lang="en-US" dirty="0" smtClean="0">
                <a:latin typeface="Andalus" panose="02020603050405020304" pitchFamily="18" charset="-78"/>
                <a:cs typeface="Andalus" panose="02020603050405020304" pitchFamily="18" charset="-78"/>
              </a:rPr>
              <a:t>Also killed at the Boston Massacre: </a:t>
            </a:r>
          </a:p>
          <a:p>
            <a:r>
              <a:rPr lang="en-US" dirty="0" smtClean="0">
                <a:solidFill>
                  <a:schemeClr val="accent1">
                    <a:lumMod val="50000"/>
                  </a:schemeClr>
                </a:solidFill>
                <a:latin typeface="Andalus" panose="02020603050405020304" pitchFamily="18" charset="-78"/>
                <a:cs typeface="Andalus" panose="02020603050405020304" pitchFamily="18" charset="-78"/>
              </a:rPr>
              <a:t>Mr. Samuel Gray</a:t>
            </a:r>
            <a:r>
              <a:rPr lang="en-US" dirty="0" smtClean="0">
                <a:latin typeface="Andalus" panose="02020603050405020304" pitchFamily="18" charset="-78"/>
                <a:cs typeface="Andalus" panose="02020603050405020304" pitchFamily="18" charset="-78"/>
              </a:rPr>
              <a:t>, rope-maker. </a:t>
            </a:r>
          </a:p>
          <a:p>
            <a:r>
              <a:rPr lang="en-US" dirty="0" smtClean="0">
                <a:solidFill>
                  <a:schemeClr val="accent1">
                    <a:lumMod val="50000"/>
                  </a:schemeClr>
                </a:solidFill>
                <a:latin typeface="Andalus" panose="02020603050405020304" pitchFamily="18" charset="-78"/>
                <a:cs typeface="Andalus" panose="02020603050405020304" pitchFamily="18" charset="-78"/>
              </a:rPr>
              <a:t>Mr. James Caldwell</a:t>
            </a:r>
            <a:r>
              <a:rPr lang="en-US" dirty="0" smtClean="0">
                <a:latin typeface="Andalus" panose="02020603050405020304" pitchFamily="18" charset="-78"/>
                <a:cs typeface="Andalus" panose="02020603050405020304" pitchFamily="18" charset="-78"/>
              </a:rPr>
              <a:t>, ship mate.</a:t>
            </a:r>
          </a:p>
          <a:p>
            <a:r>
              <a:rPr lang="en-US" dirty="0" smtClean="0">
                <a:solidFill>
                  <a:schemeClr val="accent1">
                    <a:lumMod val="50000"/>
                  </a:schemeClr>
                </a:solidFill>
                <a:latin typeface="Andalus" panose="02020603050405020304" pitchFamily="18" charset="-78"/>
                <a:cs typeface="Andalus" panose="02020603050405020304" pitchFamily="18" charset="-78"/>
              </a:rPr>
              <a:t>Mr. Samuel Maverick</a:t>
            </a:r>
            <a:r>
              <a:rPr lang="en-US" dirty="0" smtClean="0">
                <a:latin typeface="Andalus" panose="02020603050405020304" pitchFamily="18" charset="-78"/>
                <a:cs typeface="Andalus" panose="02020603050405020304" pitchFamily="18" charset="-78"/>
              </a:rPr>
              <a:t>, teenager.</a:t>
            </a:r>
          </a:p>
          <a:p>
            <a:r>
              <a:rPr lang="en-US" dirty="0" smtClean="0">
                <a:solidFill>
                  <a:schemeClr val="accent1">
                    <a:lumMod val="50000"/>
                  </a:schemeClr>
                </a:solidFill>
                <a:latin typeface="Andalus" panose="02020603050405020304" pitchFamily="18" charset="-78"/>
                <a:cs typeface="Andalus" panose="02020603050405020304" pitchFamily="18" charset="-78"/>
              </a:rPr>
              <a:t>Mr. Patrick </a:t>
            </a:r>
            <a:r>
              <a:rPr lang="en-US" dirty="0" err="1" smtClean="0">
                <a:solidFill>
                  <a:schemeClr val="accent1">
                    <a:lumMod val="50000"/>
                  </a:schemeClr>
                </a:solidFill>
                <a:latin typeface="Andalus" panose="02020603050405020304" pitchFamily="18" charset="-78"/>
                <a:cs typeface="Andalus" panose="02020603050405020304" pitchFamily="18" charset="-78"/>
              </a:rPr>
              <a:t>Carr</a:t>
            </a:r>
            <a:r>
              <a:rPr lang="en-US" dirty="0" smtClean="0">
                <a:latin typeface="Andalus" panose="02020603050405020304" pitchFamily="18" charset="-78"/>
                <a:cs typeface="Andalus" panose="02020603050405020304" pitchFamily="18" charset="-78"/>
              </a:rPr>
              <a:t>, leatherworker.</a:t>
            </a:r>
          </a:p>
          <a:p>
            <a:r>
              <a:rPr lang="en-US" dirty="0" smtClean="0">
                <a:solidFill>
                  <a:schemeClr val="accent1">
                    <a:lumMod val="50000"/>
                  </a:schemeClr>
                </a:solidFill>
                <a:latin typeface="Andalus" panose="02020603050405020304" pitchFamily="18" charset="-78"/>
                <a:cs typeface="Andalus" panose="02020603050405020304" pitchFamily="18" charset="-78"/>
              </a:rPr>
              <a:t>Mr. Christopher Monk</a:t>
            </a:r>
            <a:r>
              <a:rPr lang="en-US" dirty="0" smtClean="0">
                <a:latin typeface="Andalus" panose="02020603050405020304" pitchFamily="18" charset="-78"/>
                <a:cs typeface="Andalus" panose="02020603050405020304" pitchFamily="18" charset="-78"/>
              </a:rPr>
              <a:t>, who died ten years later of wounds from the Boston Massacre…</a:t>
            </a:r>
          </a:p>
          <a:p>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565525" cy="3557421"/>
          </a:xfrm>
        </p:spPr>
      </p:pic>
    </p:spTree>
    <p:extLst>
      <p:ext uri="{BB962C8B-B14F-4D97-AF65-F5344CB8AC3E}">
        <p14:creationId xmlns:p14="http://schemas.microsoft.com/office/powerpoint/2010/main" val="3075403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J.  Thomas Jefferson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730774" y="1981200"/>
            <a:ext cx="3460226" cy="4419600"/>
          </a:xfrm>
        </p:spPr>
        <p:txBody>
          <a:bodyPr>
            <a:normAutofit/>
          </a:bodyPr>
          <a:lstStyle/>
          <a:p>
            <a:pPr marL="0" indent="0">
              <a:buNone/>
            </a:pPr>
            <a:r>
              <a:rPr lang="en-US" dirty="0">
                <a:latin typeface="Andalus" panose="02020603050405020304" pitchFamily="18" charset="-78"/>
                <a:cs typeface="Andalus" panose="02020603050405020304" pitchFamily="18" charset="-78"/>
              </a:rPr>
              <a:t>He was the author of </a:t>
            </a:r>
            <a:r>
              <a:rPr lang="en-US" i="1" dirty="0">
                <a:latin typeface="Andalus" panose="02020603050405020304" pitchFamily="18" charset="-78"/>
                <a:cs typeface="Andalus" panose="02020603050405020304" pitchFamily="18" charset="-78"/>
              </a:rPr>
              <a:t>The Declaration of Independence</a:t>
            </a:r>
            <a:r>
              <a:rPr lang="en-US" dirty="0">
                <a:latin typeface="Andalus" panose="02020603050405020304" pitchFamily="18" charset="-78"/>
                <a:cs typeface="Andalus" panose="02020603050405020304" pitchFamily="18" charset="-78"/>
              </a:rPr>
              <a:t>. </a:t>
            </a:r>
            <a:r>
              <a:rPr lang="en-US" dirty="0" smtClean="0">
                <a:latin typeface="Andalus" panose="02020603050405020304" pitchFamily="18" charset="-78"/>
                <a:cs typeface="Andalus" panose="02020603050405020304" pitchFamily="18" charset="-78"/>
              </a:rPr>
              <a:t>He also contributed the Virginia Statute of Religious Freedom, an important contribution which served as a precursor to the First Amendment.  During the fighting of the American Revolution itself, Jefferson was not distinguished for his role.  As governor of Virginia, he surrendered and fled.  Later, he was assigned to diplomatic duties during the Revolutionary War.</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2133600"/>
            <a:ext cx="3337307" cy="3996091"/>
          </a:xfrm>
        </p:spPr>
      </p:pic>
    </p:spTree>
    <p:extLst>
      <p:ext uri="{BB962C8B-B14F-4D97-AF65-F5344CB8AC3E}">
        <p14:creationId xmlns:p14="http://schemas.microsoft.com/office/powerpoint/2010/main" val="2127034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K.  Thomas </a:t>
            </a:r>
            <a:r>
              <a:rPr lang="en-US" dirty="0" err="1" smtClean="0">
                <a:latin typeface="Andalus" panose="02020603050405020304" pitchFamily="18" charset="-78"/>
                <a:cs typeface="Andalus" panose="02020603050405020304" pitchFamily="18" charset="-78"/>
              </a:rPr>
              <a:t>PAine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was the author of both </a:t>
            </a:r>
            <a:r>
              <a:rPr lang="en-US" i="1" u="sng" dirty="0">
                <a:latin typeface="Andalus" panose="02020603050405020304" pitchFamily="18" charset="-78"/>
                <a:cs typeface="Andalus" panose="02020603050405020304" pitchFamily="18" charset="-78"/>
              </a:rPr>
              <a:t>Common Sense</a:t>
            </a:r>
            <a:r>
              <a:rPr lang="en-US" dirty="0">
                <a:latin typeface="Andalus" panose="02020603050405020304" pitchFamily="18" charset="-78"/>
                <a:cs typeface="Andalus" panose="02020603050405020304" pitchFamily="18" charset="-78"/>
              </a:rPr>
              <a:t>, which encouraged Americans to claim Independence, and </a:t>
            </a:r>
            <a:r>
              <a:rPr lang="en-US" i="1" u="sng" dirty="0">
                <a:latin typeface="Andalus" panose="02020603050405020304" pitchFamily="18" charset="-78"/>
                <a:cs typeface="Andalus" panose="02020603050405020304" pitchFamily="18" charset="-78"/>
              </a:rPr>
              <a:t>The American Crisis</a:t>
            </a:r>
            <a:r>
              <a:rPr lang="en-US" dirty="0">
                <a:latin typeface="Andalus" panose="02020603050405020304" pitchFamily="18" charset="-78"/>
                <a:cs typeface="Andalus" panose="02020603050405020304" pitchFamily="18" charset="-78"/>
              </a:rPr>
              <a:t>, which encouraged the Continental Army to fight on! </a:t>
            </a:r>
            <a:r>
              <a:rPr lang="en-US" dirty="0" smtClean="0">
                <a:latin typeface="Andalus" panose="02020603050405020304" pitchFamily="18" charset="-78"/>
                <a:cs typeface="Andalus" panose="02020603050405020304" pitchFamily="18" charset="-78"/>
              </a:rPr>
              <a:t>Thomas Paine, however, was not an American by birth.  Indeed, he was an English corset-maker by trade, and applied himself to the cause of liberty across the glove during his lifetime. </a:t>
            </a:r>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2084832"/>
            <a:ext cx="3333750" cy="4087356"/>
          </a:xfrm>
        </p:spPr>
      </p:pic>
    </p:spTree>
    <p:extLst>
      <p:ext uri="{BB962C8B-B14F-4D97-AF65-F5344CB8AC3E}">
        <p14:creationId xmlns:p14="http://schemas.microsoft.com/office/powerpoint/2010/main" val="4257975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L.  Paul Revere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His etching of the Boston Massacre was a piece of wildly inaccurate propaganda.  And his role in the midnight ride to warn the men of Lexington and Concord to prepare for battle was much exaggerated, too. </a:t>
            </a:r>
            <a:r>
              <a:rPr lang="en-US" dirty="0" smtClean="0">
                <a:latin typeface="Andalus" panose="02020603050405020304" pitchFamily="18" charset="-78"/>
                <a:cs typeface="Andalus" panose="02020603050405020304" pitchFamily="18" charset="-78"/>
              </a:rPr>
              <a:t> First of all, he was not alone.  There were at least two others warning the minutemen of Massachusetts that the British were on their way.  Secondly, some accounts suggest that Revere may have been quite polluted by the end of the “Midnight Ride…”</a:t>
            </a:r>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89302" y="1676400"/>
            <a:ext cx="3792698" cy="4577394"/>
          </a:xfrm>
        </p:spPr>
      </p:pic>
    </p:spTree>
    <p:extLst>
      <p:ext uri="{BB962C8B-B14F-4D97-AF65-F5344CB8AC3E}">
        <p14:creationId xmlns:p14="http://schemas.microsoft.com/office/powerpoint/2010/main" val="2388185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8096" y="471509"/>
            <a:ext cx="2813304" cy="1737360"/>
          </a:xfrm>
        </p:spPr>
        <p:txBody>
          <a:bodyPr>
            <a:normAutofit/>
          </a:bodyPr>
          <a:lstStyle/>
          <a:p>
            <a:r>
              <a:rPr lang="en-US" sz="2000" b="1" dirty="0" smtClean="0">
                <a:solidFill>
                  <a:schemeClr val="tx1"/>
                </a:solidFill>
                <a:latin typeface="Andalus" pitchFamily="18" charset="-78"/>
                <a:cs typeface="Andalus" pitchFamily="18" charset="-78"/>
              </a:rPr>
              <a:t>“The Boston   </a:t>
            </a:r>
            <a:br>
              <a:rPr lang="en-US" sz="2000" b="1" dirty="0" smtClean="0">
                <a:solidFill>
                  <a:schemeClr val="tx1"/>
                </a:solidFill>
                <a:latin typeface="Andalus" pitchFamily="18" charset="-78"/>
                <a:cs typeface="Andalus" pitchFamily="18" charset="-78"/>
              </a:rPr>
            </a:br>
            <a:r>
              <a:rPr lang="en-US" sz="2000" b="1" dirty="0">
                <a:solidFill>
                  <a:schemeClr val="tx1"/>
                </a:solidFill>
                <a:latin typeface="Andalus" pitchFamily="18" charset="-78"/>
                <a:cs typeface="Andalus" pitchFamily="18" charset="-78"/>
              </a:rPr>
              <a:t> </a:t>
            </a:r>
            <a:r>
              <a:rPr lang="en-US" sz="2000" b="1" dirty="0" smtClean="0">
                <a:solidFill>
                  <a:schemeClr val="tx1"/>
                </a:solidFill>
                <a:latin typeface="Andalus" pitchFamily="18" charset="-78"/>
                <a:cs typeface="Andalus" pitchFamily="18" charset="-78"/>
              </a:rPr>
              <a:t> Massacre” </a:t>
            </a:r>
            <a:br>
              <a:rPr lang="en-US" sz="2000" b="1" dirty="0" smtClean="0">
                <a:solidFill>
                  <a:schemeClr val="tx1"/>
                </a:solidFill>
                <a:latin typeface="Andalus" pitchFamily="18" charset="-78"/>
                <a:cs typeface="Andalus" pitchFamily="18" charset="-78"/>
              </a:rPr>
            </a:br>
            <a:r>
              <a:rPr lang="en-US" sz="2000" b="1" dirty="0" smtClean="0">
                <a:solidFill>
                  <a:schemeClr val="tx1"/>
                </a:solidFill>
                <a:latin typeface="Andalus" pitchFamily="18" charset="-78"/>
                <a:cs typeface="Andalus" pitchFamily="18" charset="-78"/>
              </a:rPr>
              <a:t> </a:t>
            </a:r>
            <a:br>
              <a:rPr lang="en-US" sz="2000" b="1" dirty="0" smtClean="0">
                <a:solidFill>
                  <a:schemeClr val="tx1"/>
                </a:solidFill>
                <a:latin typeface="Andalus" pitchFamily="18" charset="-78"/>
                <a:cs typeface="Andalus" pitchFamily="18" charset="-78"/>
              </a:rPr>
            </a:br>
            <a:r>
              <a:rPr lang="en-US" sz="2000" b="1" dirty="0" smtClean="0">
                <a:solidFill>
                  <a:schemeClr val="tx1"/>
                </a:solidFill>
                <a:latin typeface="Andalus" pitchFamily="18" charset="-78"/>
                <a:cs typeface="Andalus" pitchFamily="18" charset="-78"/>
              </a:rPr>
              <a:t>Paul revere</a:t>
            </a:r>
            <a:br>
              <a:rPr lang="en-US" sz="2000" b="1" dirty="0" smtClean="0">
                <a:solidFill>
                  <a:schemeClr val="tx1"/>
                </a:solidFill>
                <a:latin typeface="Andalus" pitchFamily="18" charset="-78"/>
                <a:cs typeface="Andalus" pitchFamily="18" charset="-78"/>
              </a:rPr>
            </a:br>
            <a:endParaRPr lang="en-US" sz="2000" b="1" dirty="0">
              <a:solidFill>
                <a:schemeClr val="tx1"/>
              </a:solidFill>
              <a:latin typeface="Andalus" pitchFamily="18" charset="-78"/>
              <a:cs typeface="Andalus" pitchFamily="18" charset="-78"/>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3200" y="228600"/>
            <a:ext cx="5638800" cy="6445732"/>
          </a:xfrm>
        </p:spPr>
      </p:pic>
      <p:sp>
        <p:nvSpPr>
          <p:cNvPr id="7" name="Text Placeholder 6"/>
          <p:cNvSpPr>
            <a:spLocks noGrp="1"/>
          </p:cNvSpPr>
          <p:nvPr>
            <p:ph type="body" sz="half" idx="2"/>
          </p:nvPr>
        </p:nvSpPr>
        <p:spPr>
          <a:xfrm>
            <a:off x="768096" y="1828800"/>
            <a:ext cx="1908048" cy="4724400"/>
          </a:xfrm>
        </p:spPr>
        <p:txBody>
          <a:bodyPr>
            <a:normAutofit/>
          </a:bodyPr>
          <a:lstStyle/>
          <a:p>
            <a:r>
              <a:rPr lang="en-US" dirty="0" smtClean="0">
                <a:solidFill>
                  <a:schemeClr val="tx1"/>
                </a:solidFill>
                <a:latin typeface="Andalus" pitchFamily="18" charset="-78"/>
                <a:cs typeface="Andalus" pitchFamily="18" charset="-78"/>
              </a:rPr>
              <a:t>Paul Revere is best remembered as the messenger who warned minutemen in Lexington and Concord that “The Redcoats are Coming!”  His more important role, though, was as the artist of this piece of propaganda material…  The real Boston Massacre </a:t>
            </a:r>
            <a:r>
              <a:rPr lang="en-US" b="1" i="1" u="sng" dirty="0" smtClean="0">
                <a:solidFill>
                  <a:schemeClr val="tx1"/>
                </a:solidFill>
                <a:latin typeface="Andalus" pitchFamily="18" charset="-78"/>
                <a:cs typeface="Andalus" pitchFamily="18" charset="-78"/>
              </a:rPr>
              <a:t>DID NOT</a:t>
            </a:r>
            <a:r>
              <a:rPr lang="en-US" dirty="0" smtClean="0">
                <a:solidFill>
                  <a:schemeClr val="tx1"/>
                </a:solidFill>
                <a:latin typeface="Andalus" pitchFamily="18" charset="-78"/>
                <a:cs typeface="Andalus" pitchFamily="18" charset="-78"/>
              </a:rPr>
              <a:t>  look like this!</a:t>
            </a:r>
            <a:endParaRPr lang="en-US" dirty="0">
              <a:solidFill>
                <a:schemeClr val="tx1"/>
              </a:solidFill>
              <a:latin typeface="Andalus" pitchFamily="18" charset="-78"/>
              <a:cs typeface="Andalus" pitchFamily="18" charset="-78"/>
            </a:endParaRPr>
          </a:p>
        </p:txBody>
      </p:sp>
    </p:spTree>
    <p:extLst>
      <p:ext uri="{BB962C8B-B14F-4D97-AF65-F5344CB8AC3E}">
        <p14:creationId xmlns:p14="http://schemas.microsoft.com/office/powerpoint/2010/main" val="1607372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685800"/>
            <a:ext cx="7704667" cy="533399"/>
          </a:xfrm>
        </p:spPr>
        <p:txBody>
          <a:bodyPr>
            <a:normAutofit fontScale="90000"/>
          </a:bodyPr>
          <a:lstStyle/>
          <a:p>
            <a:r>
              <a:rPr lang="en-US" dirty="0" smtClean="0">
                <a:latin typeface="Andalus" panose="02020603050405020304" pitchFamily="18" charset="-78"/>
                <a:cs typeface="Andalus" panose="02020603050405020304" pitchFamily="18" charset="-78"/>
              </a:rPr>
              <a:t>M.  Daniel Morgan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457200" y="1828799"/>
            <a:ext cx="2133600" cy="4526887"/>
          </a:xfrm>
        </p:spPr>
        <p:txBody>
          <a:bodyPr>
            <a:normAutofit fontScale="92500" lnSpcReduction="10000"/>
          </a:bodyPr>
          <a:lstStyle/>
          <a:p>
            <a:pPr marL="0" indent="0">
              <a:buNone/>
            </a:pPr>
            <a:r>
              <a:rPr lang="en-US" dirty="0">
                <a:latin typeface="Andalus" panose="02020603050405020304" pitchFamily="18" charset="-78"/>
                <a:cs typeface="Andalus" panose="02020603050405020304" pitchFamily="18" charset="-78"/>
              </a:rPr>
              <a:t>His riflemen were extraordinarily influential during the Revolutionary War, playing decisive roles in the battles at Saratoga – a turning point in the Revolutionary War – and at the Battle of Cowpens during the Southern campaign. </a:t>
            </a:r>
            <a:r>
              <a:rPr lang="en-US" dirty="0" smtClean="0">
                <a:latin typeface="Andalus" panose="02020603050405020304" pitchFamily="18" charset="-78"/>
                <a:cs typeface="Andalus" panose="02020603050405020304" pitchFamily="18" charset="-78"/>
              </a:rPr>
              <a:t>The men used guerrilla tactics, including “Turkey Calls” to organize ambushes against the British during the war.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590800" y="1828800"/>
            <a:ext cx="6241137" cy="4526887"/>
          </a:xfrm>
        </p:spPr>
      </p:pic>
    </p:spTree>
    <p:extLst>
      <p:ext uri="{BB962C8B-B14F-4D97-AF65-F5344CB8AC3E}">
        <p14:creationId xmlns:p14="http://schemas.microsoft.com/office/powerpoint/2010/main" val="3200780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N.  John Dickenson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He was the author of the Olive Branch Petition in 1775, one of the last ditch efforts made by the First Continental Congress to avoid war with England. </a:t>
            </a:r>
            <a:r>
              <a:rPr lang="en-US" dirty="0" smtClean="0">
                <a:latin typeface="Andalus" panose="02020603050405020304" pitchFamily="18" charset="-78"/>
                <a:cs typeface="Andalus" panose="02020603050405020304" pitchFamily="18" charset="-78"/>
              </a:rPr>
              <a:t> As close to a Tory as any American Revolutionary could be, Dickenson went out of his way to make certain that the British would be granted every opportunity to make amends and reconcile with their Americans colonists before supporting the War for Independence.  John Adams could not endure him!</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2285999"/>
            <a:ext cx="2971800" cy="4052455"/>
          </a:xfrm>
        </p:spPr>
      </p:pic>
    </p:spTree>
    <p:extLst>
      <p:ext uri="{BB962C8B-B14F-4D97-AF65-F5344CB8AC3E}">
        <p14:creationId xmlns:p14="http://schemas.microsoft.com/office/powerpoint/2010/main" val="631568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O.  Nathan Hale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457200" y="2347924"/>
            <a:ext cx="3048000" cy="4605528"/>
          </a:xfrm>
        </p:spPr>
        <p:txBody>
          <a:bodyPr>
            <a:normAutofit/>
          </a:bodyPr>
          <a:lstStyle/>
          <a:p>
            <a:r>
              <a:rPr lang="en-US" dirty="0">
                <a:latin typeface="Andalus" panose="02020603050405020304" pitchFamily="18" charset="-78"/>
                <a:cs typeface="Andalus" panose="02020603050405020304" pitchFamily="18" charset="-78"/>
              </a:rPr>
              <a:t>He was a schoolteacher in New York who also worked as a spy for the American cause against the British.  He was discovered and hanged in 1776. </a:t>
            </a:r>
            <a:r>
              <a:rPr lang="en-US" dirty="0" smtClean="0">
                <a:latin typeface="Andalus" panose="02020603050405020304" pitchFamily="18" charset="-78"/>
                <a:cs typeface="Andalus" panose="02020603050405020304" pitchFamily="18" charset="-78"/>
              </a:rPr>
              <a:t>Nathan Hale is perhaps most famous for his defiant statement to the British as he was being led to his execution: “I regret that I have but one life to give for my country!”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600" y="2347924"/>
            <a:ext cx="5120640" cy="3657600"/>
          </a:xfrm>
        </p:spPr>
      </p:pic>
    </p:spTree>
    <p:extLst>
      <p:ext uri="{BB962C8B-B14F-4D97-AF65-F5344CB8AC3E}">
        <p14:creationId xmlns:p14="http://schemas.microsoft.com/office/powerpoint/2010/main" val="2247121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P.  Marquis de La Fayette</a:t>
            </a:r>
            <a:endParaRPr lang="en-US" dirty="0">
              <a:latin typeface="Andalus" panose="02020603050405020304" pitchFamily="18" charset="-78"/>
              <a:cs typeface="Andalus" panose="02020603050405020304" pitchFamily="18" charset="-78"/>
            </a:endParaRPr>
          </a:p>
        </p:txBody>
      </p:sp>
      <p:sp>
        <p:nvSpPr>
          <p:cNvPr id="5" name="Content Placeholder 4"/>
          <p:cNvSpPr>
            <a:spLocks noGrp="1"/>
          </p:cNvSpPr>
          <p:nvPr>
            <p:ph sz="half" idx="1"/>
          </p:nvPr>
        </p:nvSpPr>
        <p:spPr/>
        <p:txBody>
          <a:bodyPr>
            <a:normAutofit lnSpcReduction="10000"/>
          </a:bodyPr>
          <a:lstStyle/>
          <a:p>
            <a:pPr marL="0" marR="0">
              <a:lnSpc>
                <a:spcPct val="115000"/>
              </a:lnSpc>
              <a:spcBef>
                <a:spcPts val="0"/>
              </a:spcBef>
              <a:spcAft>
                <a:spcPts val="1000"/>
              </a:spcAft>
            </a:pPr>
            <a:r>
              <a:rPr lang="en-US" dirty="0">
                <a:latin typeface="Andalus" panose="02020603050405020304" pitchFamily="18" charset="-78"/>
                <a:ea typeface="Calibri"/>
                <a:cs typeface="Andalus" panose="02020603050405020304" pitchFamily="18" charset="-78"/>
              </a:rPr>
              <a:t>This Frenchman volunteered to aide George Washington at Valley Forge, before the French government had committed to supporting the Americans in the Revolutionary War. </a:t>
            </a:r>
            <a:r>
              <a:rPr lang="en-US" dirty="0" smtClean="0">
                <a:latin typeface="Andalus" panose="02020603050405020304" pitchFamily="18" charset="-78"/>
                <a:ea typeface="Calibri"/>
                <a:cs typeface="Andalus" panose="02020603050405020304" pitchFamily="18" charset="-78"/>
              </a:rPr>
              <a:t>  Without the support of the French, the United States would have had no military expertise, no navy, and in all probability, no victory during the Revolutionary War.</a:t>
            </a:r>
            <a:endParaRPr lang="en-US" dirty="0">
              <a:latin typeface="Andalus" panose="02020603050405020304" pitchFamily="18" charset="-78"/>
              <a:ea typeface="Calibri"/>
              <a:cs typeface="Andalus" panose="02020603050405020304" pitchFamily="18" charset="-78"/>
            </a:endParaRPr>
          </a:p>
          <a:p>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86610" y="2622267"/>
            <a:ext cx="2377555" cy="3350191"/>
          </a:xfrm>
        </p:spPr>
      </p:pic>
    </p:spTree>
    <p:extLst>
      <p:ext uri="{BB962C8B-B14F-4D97-AF65-F5344CB8AC3E}">
        <p14:creationId xmlns:p14="http://schemas.microsoft.com/office/powerpoint/2010/main" val="353635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Q.  Baron Friedrich von </a:t>
            </a:r>
            <a:r>
              <a:rPr lang="en-US" dirty="0" err="1" smtClean="0">
                <a:latin typeface="Andalus" panose="02020603050405020304" pitchFamily="18" charset="-78"/>
                <a:cs typeface="Andalus" panose="02020603050405020304" pitchFamily="18" charset="-78"/>
              </a:rPr>
              <a:t>steuben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This Prussian military man had padded his resume a bit before joining George Washington and the Continental Army at Valley </a:t>
            </a:r>
            <a:r>
              <a:rPr lang="en-US" dirty="0" smtClean="0">
                <a:latin typeface="Andalus" panose="02020603050405020304" pitchFamily="18" charset="-78"/>
                <a:cs typeface="Andalus" panose="02020603050405020304" pitchFamily="18" charset="-78"/>
              </a:rPr>
              <a:t>Forge.  It turns out, all of the military experience he claimed to have gained as a member of the Prussian Army was fictitious.  Nevertheless</a:t>
            </a:r>
            <a:r>
              <a:rPr lang="en-US" dirty="0">
                <a:latin typeface="Andalus" panose="02020603050405020304" pitchFamily="18" charset="-78"/>
                <a:cs typeface="Andalus" panose="02020603050405020304" pitchFamily="18" charset="-78"/>
              </a:rPr>
              <a:t>, he was very skilled at </a:t>
            </a:r>
            <a:r>
              <a:rPr lang="en-US" dirty="0" smtClean="0">
                <a:latin typeface="Andalus" panose="02020603050405020304" pitchFamily="18" charset="-78"/>
                <a:cs typeface="Andalus" panose="02020603050405020304" pitchFamily="18" charset="-78"/>
              </a:rPr>
              <a:t>training </a:t>
            </a:r>
            <a:r>
              <a:rPr lang="en-US" dirty="0">
                <a:latin typeface="Andalus" panose="02020603050405020304" pitchFamily="18" charset="-78"/>
                <a:cs typeface="Andalus" panose="02020603050405020304" pitchFamily="18" charset="-78"/>
              </a:rPr>
              <a:t>soldiers</a:t>
            </a:r>
            <a:r>
              <a:rPr lang="en-US" dirty="0" smtClean="0">
                <a:latin typeface="Andalus" panose="02020603050405020304" pitchFamily="18" charset="-78"/>
                <a:cs typeface="Andalus" panose="02020603050405020304" pitchFamily="18" charset="-78"/>
              </a:rPr>
              <a:t>.  Long after the war, their rumor persist that Von Steuben may have been homosexual.  The attitudes of the period towards gay rights means that little evidence supports the claim today.</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28518" y="2286000"/>
            <a:ext cx="3293739" cy="4022725"/>
          </a:xfrm>
        </p:spPr>
      </p:pic>
    </p:spTree>
    <p:extLst>
      <p:ext uri="{BB962C8B-B14F-4D97-AF65-F5344CB8AC3E}">
        <p14:creationId xmlns:p14="http://schemas.microsoft.com/office/powerpoint/2010/main" val="3876820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A.  George Washington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846962" y="2285682"/>
            <a:ext cx="3725037" cy="4023360"/>
          </a:xfrm>
        </p:spPr>
        <p:txBody>
          <a:bodyPr>
            <a:normAutofit/>
          </a:bodyPr>
          <a:lstStyle/>
          <a:p>
            <a:r>
              <a:rPr lang="en-US" dirty="0">
                <a:latin typeface="Andalus" panose="02020603050405020304" pitchFamily="18" charset="-78"/>
                <a:cs typeface="Andalus" panose="02020603050405020304" pitchFamily="18" charset="-78"/>
              </a:rPr>
              <a:t>On Christmas Day, 1776, he led his men on a daring raid of Trenton, New Jersey, crossing the icy Delaware River to surprise his Hessian opponents</a:t>
            </a:r>
            <a:r>
              <a:rPr lang="en-US" dirty="0" smtClean="0">
                <a:latin typeface="Andalus" panose="02020603050405020304" pitchFamily="18" charset="-78"/>
                <a:cs typeface="Andalus" panose="02020603050405020304" pitchFamily="18" charset="-78"/>
              </a:rPr>
              <a:t>.  Although he was the leading military figure of his day in the American colonies, Washington’s military track record left something to be desired.  His blunders had helped to start the French and Indian War, and he was on the losing side of several major battles.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74198" y="2162981"/>
            <a:ext cx="2983952" cy="3572483"/>
          </a:xfrm>
        </p:spPr>
      </p:pic>
    </p:spTree>
    <p:extLst>
      <p:ext uri="{BB962C8B-B14F-4D97-AF65-F5344CB8AC3E}">
        <p14:creationId xmlns:p14="http://schemas.microsoft.com/office/powerpoint/2010/main" val="1241542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R. Benedict </a:t>
            </a:r>
            <a:r>
              <a:rPr lang="en-US" dirty="0" err="1" smtClean="0">
                <a:latin typeface="Andalus" panose="02020603050405020304" pitchFamily="18" charset="-78"/>
                <a:cs typeface="Andalus" panose="02020603050405020304" pitchFamily="18" charset="-78"/>
              </a:rPr>
              <a:t>arnold</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a:bodyPr>
          <a:lstStyle/>
          <a:p>
            <a:r>
              <a:rPr lang="en-US" dirty="0">
                <a:latin typeface="Andalus" panose="02020603050405020304" pitchFamily="18" charset="-78"/>
                <a:cs typeface="Andalus" panose="02020603050405020304" pitchFamily="18" charset="-78"/>
              </a:rPr>
              <a:t>He was the hero of the Battle of Saratoga in 1777; however, in 1780, he would become the nation’s most despised traitor.  He attempted to hand over the keys to West Point to the British</a:t>
            </a:r>
            <a:r>
              <a:rPr lang="en-US" dirty="0" smtClean="0">
                <a:latin typeface="Andalus" panose="02020603050405020304" pitchFamily="18" charset="-78"/>
                <a:cs typeface="Andalus" panose="02020603050405020304" pitchFamily="18" charset="-78"/>
              </a:rPr>
              <a:t>.  Today, “Benedict Arnold” is an insult in many societies – indicating that one is a traitor to one’s friends and signifying the worst form of betrayal.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59404" y="1621560"/>
            <a:ext cx="2898746" cy="4350818"/>
          </a:xfrm>
        </p:spPr>
      </p:pic>
    </p:spTree>
    <p:extLst>
      <p:ext uri="{BB962C8B-B14F-4D97-AF65-F5344CB8AC3E}">
        <p14:creationId xmlns:p14="http://schemas.microsoft.com/office/powerpoint/2010/main" val="81655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S. John </a:t>
            </a:r>
            <a:r>
              <a:rPr lang="en-US" dirty="0" err="1" smtClean="0">
                <a:latin typeface="Andalus" panose="02020603050405020304" pitchFamily="18" charset="-78"/>
                <a:cs typeface="Andalus" panose="02020603050405020304" pitchFamily="18" charset="-78"/>
              </a:rPr>
              <a:t>paul</a:t>
            </a:r>
            <a:r>
              <a:rPr lang="en-US" dirty="0" smtClean="0">
                <a:latin typeface="Andalus" panose="02020603050405020304" pitchFamily="18" charset="-78"/>
                <a:cs typeface="Andalus" panose="02020603050405020304" pitchFamily="18" charset="-78"/>
              </a:rPr>
              <a:t> jones </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a:bodyPr>
          <a:lstStyle/>
          <a:p>
            <a:r>
              <a:rPr lang="en-US" dirty="0">
                <a:latin typeface="Andalus" panose="02020603050405020304" pitchFamily="18" charset="-78"/>
                <a:cs typeface="Andalus" panose="02020603050405020304" pitchFamily="18" charset="-78"/>
              </a:rPr>
              <a:t>This naval hero commanded the </a:t>
            </a:r>
            <a:r>
              <a:rPr lang="en-US" i="1" dirty="0" err="1">
                <a:latin typeface="Andalus" panose="02020603050405020304" pitchFamily="18" charset="-78"/>
                <a:cs typeface="Andalus" panose="02020603050405020304" pitchFamily="18" charset="-78"/>
              </a:rPr>
              <a:t>Bonhomme</a:t>
            </a:r>
            <a:r>
              <a:rPr lang="en-US" i="1" dirty="0">
                <a:latin typeface="Andalus" panose="02020603050405020304" pitchFamily="18" charset="-78"/>
                <a:cs typeface="Andalus" panose="02020603050405020304" pitchFamily="18" charset="-78"/>
              </a:rPr>
              <a:t> Richard</a:t>
            </a:r>
            <a:r>
              <a:rPr lang="en-US" dirty="0">
                <a:latin typeface="Andalus" panose="02020603050405020304" pitchFamily="18" charset="-78"/>
                <a:cs typeface="Andalus" panose="02020603050405020304" pitchFamily="18" charset="-78"/>
              </a:rPr>
              <a:t> in an historic battle which result in his capture of the HMS </a:t>
            </a:r>
            <a:r>
              <a:rPr lang="en-US" i="1" dirty="0" err="1">
                <a:latin typeface="Andalus" panose="02020603050405020304" pitchFamily="18" charset="-78"/>
                <a:cs typeface="Andalus" panose="02020603050405020304" pitchFamily="18" charset="-78"/>
              </a:rPr>
              <a:t>Serapis</a:t>
            </a:r>
            <a:r>
              <a:rPr lang="en-US" dirty="0">
                <a:latin typeface="Andalus" panose="02020603050405020304" pitchFamily="18" charset="-78"/>
                <a:cs typeface="Andalus" panose="02020603050405020304" pitchFamily="18" charset="-78"/>
              </a:rPr>
              <a:t>.   He was one of America’s only naval heroes; the nation had no navy! </a:t>
            </a:r>
            <a:r>
              <a:rPr lang="en-US" dirty="0" smtClean="0">
                <a:latin typeface="Andalus" panose="02020603050405020304" pitchFamily="18" charset="-78"/>
                <a:cs typeface="Andalus" panose="02020603050405020304" pitchFamily="18" charset="-78"/>
              </a:rPr>
              <a:t>Not to be confused with (a) the rich donor who sent </a:t>
            </a:r>
            <a:r>
              <a:rPr lang="en-US" dirty="0" err="1" smtClean="0">
                <a:latin typeface="Andalus" panose="02020603050405020304" pitchFamily="18" charset="-78"/>
                <a:cs typeface="Andalus" panose="02020603050405020304" pitchFamily="18" charset="-78"/>
              </a:rPr>
              <a:t>U.Va</a:t>
            </a:r>
            <a:r>
              <a:rPr lang="en-US" dirty="0" smtClean="0">
                <a:latin typeface="Andalus" panose="02020603050405020304" pitchFamily="18" charset="-78"/>
                <a:cs typeface="Andalus" panose="02020603050405020304" pitchFamily="18" charset="-78"/>
              </a:rPr>
              <a:t> a lot of money for the naming rights to their new basketball arena, or (b) the bassist for Led </a:t>
            </a:r>
            <a:r>
              <a:rPr lang="en-US" dirty="0" err="1" smtClean="0">
                <a:latin typeface="Andalus" panose="02020603050405020304" pitchFamily="18" charset="-78"/>
                <a:cs typeface="Andalus" panose="02020603050405020304" pitchFamily="18" charset="-78"/>
              </a:rPr>
              <a:t>Zepplin</a:t>
            </a:r>
            <a:r>
              <a:rPr lang="en-US" dirty="0" smtClean="0">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05000"/>
            <a:ext cx="3352800" cy="4624553"/>
          </a:xfrm>
        </p:spPr>
      </p:pic>
    </p:spTree>
    <p:extLst>
      <p:ext uri="{BB962C8B-B14F-4D97-AF65-F5344CB8AC3E}">
        <p14:creationId xmlns:p14="http://schemas.microsoft.com/office/powerpoint/2010/main" val="2083099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ndalus" pitchFamily="18" charset="-78"/>
                <a:cs typeface="Andalus" pitchFamily="18" charset="-78"/>
              </a:rPr>
              <a:t>John Paul Jones</a:t>
            </a:r>
            <a:endParaRPr lang="en-US" dirty="0">
              <a:latin typeface="Andalus" pitchFamily="18" charset="-78"/>
              <a:cs typeface="Andalus" pitchFamily="18" charset="-78"/>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8096" y="1905000"/>
            <a:ext cx="6817268" cy="4495800"/>
          </a:xfrm>
        </p:spPr>
      </p:pic>
    </p:spTree>
    <p:extLst>
      <p:ext uri="{BB962C8B-B14F-4D97-AF65-F5344CB8AC3E}">
        <p14:creationId xmlns:p14="http://schemas.microsoft.com/office/powerpoint/2010/main" val="2383567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  Charles Cornwallis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On October 17, 1781, at Yorktown, Virginia, he surrendered his Army to George Washington in what would become the final major engagement of the Revolutionary War</a:t>
            </a:r>
            <a:r>
              <a:rPr lang="en-US" dirty="0" smtClean="0">
                <a:latin typeface="Andalus" panose="02020603050405020304" pitchFamily="18" charset="-78"/>
                <a:cs typeface="Andalus" panose="02020603050405020304" pitchFamily="18" charset="-78"/>
              </a:rPr>
              <a:t>.  Cornwallis had left the Southern campaign and moved his army to the North in hopes of drawing the enemy rebels to ground he could better defend.  Ironically, the peninsula at Yorktown afforded Americans and their French allies the perfect place to coordinate their plans.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6636" y="2197868"/>
            <a:ext cx="3154363" cy="3837808"/>
          </a:xfrm>
        </p:spPr>
      </p:pic>
    </p:spTree>
    <p:extLst>
      <p:ext uri="{BB962C8B-B14F-4D97-AF65-F5344CB8AC3E}">
        <p14:creationId xmlns:p14="http://schemas.microsoft.com/office/powerpoint/2010/main" val="2087272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u.  Francis </a:t>
            </a:r>
            <a:r>
              <a:rPr lang="en-US" dirty="0" err="1" smtClean="0">
                <a:latin typeface="Andalus" panose="02020603050405020304" pitchFamily="18" charset="-78"/>
                <a:cs typeface="Andalus" panose="02020603050405020304" pitchFamily="18" charset="-78"/>
              </a:rPr>
              <a:t>marion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Known as the “Swamp Fox,” this man led Patriot forces in South Carolina against loyalists. </a:t>
            </a:r>
            <a:r>
              <a:rPr lang="en-US" dirty="0" smtClean="0">
                <a:latin typeface="Andalus" panose="02020603050405020304" pitchFamily="18" charset="-78"/>
                <a:cs typeface="Andalus" panose="02020603050405020304" pitchFamily="18" charset="-78"/>
              </a:rPr>
              <a:t>The lead character in the film “The Patriot” is based – very loosely – on this man.  Today, Marion is considered one of the great Revolutionary War heroes in South Carolina.  The guerrilla style warfare which his men employed was not considered “civilized” at the time; however, it was the Americans only chance at victory!</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2625" y="2480865"/>
            <a:ext cx="3565525" cy="3632994"/>
          </a:xfrm>
        </p:spPr>
      </p:pic>
    </p:spTree>
    <p:extLst>
      <p:ext uri="{BB962C8B-B14F-4D97-AF65-F5344CB8AC3E}">
        <p14:creationId xmlns:p14="http://schemas.microsoft.com/office/powerpoint/2010/main" val="2362171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V.  </a:t>
            </a:r>
            <a:r>
              <a:rPr lang="en-US" dirty="0" err="1" smtClean="0">
                <a:latin typeface="Andalus" panose="02020603050405020304" pitchFamily="18" charset="-78"/>
                <a:cs typeface="Andalus" panose="02020603050405020304" pitchFamily="18" charset="-78"/>
              </a:rPr>
              <a:t>Nathaneal</a:t>
            </a:r>
            <a:r>
              <a:rPr lang="en-US" dirty="0" smtClean="0">
                <a:latin typeface="Andalus" panose="02020603050405020304" pitchFamily="18" charset="-78"/>
                <a:cs typeface="Andalus" panose="02020603050405020304" pitchFamily="18" charset="-78"/>
              </a:rPr>
              <a:t> Greene</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a:bodyPr>
          <a:lstStyle/>
          <a:p>
            <a:r>
              <a:rPr lang="en-US" dirty="0" smtClean="0">
                <a:latin typeface="Andalus" panose="02020603050405020304" pitchFamily="18" charset="-78"/>
                <a:cs typeface="Andalus" panose="02020603050405020304" pitchFamily="18" charset="-78"/>
              </a:rPr>
              <a:t>After </a:t>
            </a:r>
            <a:r>
              <a:rPr lang="en-US" dirty="0">
                <a:latin typeface="Andalus" panose="02020603050405020304" pitchFamily="18" charset="-78"/>
                <a:cs typeface="Andalus" panose="02020603050405020304" pitchFamily="18" charset="-78"/>
              </a:rPr>
              <a:t>taking over the Continental Army’s southern brigade – replacing Horatio Gates – he kept Charles Cornwallis on a merry chase from King’s Mountain to Cowpens to Guilford Courthouse. </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Nathaneal</a:t>
            </a:r>
            <a:r>
              <a:rPr lang="en-US" dirty="0" smtClean="0">
                <a:latin typeface="Andalus" panose="02020603050405020304" pitchFamily="18" charset="-78"/>
                <a:cs typeface="Andalus" panose="02020603050405020304" pitchFamily="18" charset="-78"/>
              </a:rPr>
              <a:t> Greene is better remembered today for his role in the Southern Campaign – fighting against Cornwallis and the British Army – in the American South.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752600"/>
            <a:ext cx="3429000" cy="4885568"/>
          </a:xfrm>
        </p:spPr>
      </p:pic>
    </p:spTree>
    <p:extLst>
      <p:ext uri="{BB962C8B-B14F-4D97-AF65-F5344CB8AC3E}">
        <p14:creationId xmlns:p14="http://schemas.microsoft.com/office/powerpoint/2010/main" val="31633006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w.  George mason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was the author of the </a:t>
            </a:r>
            <a:r>
              <a:rPr lang="en-US" i="1" dirty="0">
                <a:latin typeface="Andalus" panose="02020603050405020304" pitchFamily="18" charset="-78"/>
                <a:cs typeface="Andalus" panose="02020603050405020304" pitchFamily="18" charset="-78"/>
              </a:rPr>
              <a:t>Virginia Declaration of Rights</a:t>
            </a:r>
            <a:r>
              <a:rPr lang="en-US" dirty="0">
                <a:latin typeface="Andalus" panose="02020603050405020304" pitchFamily="18" charset="-78"/>
                <a:cs typeface="Andalus" panose="02020603050405020304" pitchFamily="18" charset="-78"/>
              </a:rPr>
              <a:t>, which was added to Virginia’s Constitution, and served as a precursor to the Bill of Rights.  </a:t>
            </a:r>
            <a:r>
              <a:rPr lang="en-US" dirty="0" smtClean="0">
                <a:latin typeface="Andalus" panose="02020603050405020304" pitchFamily="18" charset="-78"/>
                <a:cs typeface="Andalus" panose="02020603050405020304" pitchFamily="18" charset="-78"/>
              </a:rPr>
              <a:t>Although a devoted and patriotic American, he refused to support the ratification of the Constitution due to his concern for the rights of men.  He insisted that a Bill of Rights be added to the document before he would approve it.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97800" y="2626504"/>
            <a:ext cx="2955175" cy="3341716"/>
          </a:xfrm>
        </p:spPr>
      </p:pic>
    </p:spTree>
    <p:extLst>
      <p:ext uri="{BB962C8B-B14F-4D97-AF65-F5344CB8AC3E}">
        <p14:creationId xmlns:p14="http://schemas.microsoft.com/office/powerpoint/2010/main" val="25697312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x.  James Madison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This man was an advocate of the Virginia Statute of Religious Freedom, the “Father of the Constitution,” and the sponsor of the Bill of Rights. </a:t>
            </a:r>
            <a:r>
              <a:rPr lang="en-US" dirty="0" smtClean="0">
                <a:latin typeface="Andalus" panose="02020603050405020304" pitchFamily="18" charset="-78"/>
                <a:cs typeface="Andalus" panose="02020603050405020304" pitchFamily="18" charset="-78"/>
              </a:rPr>
              <a:t>James Madison would go on to become the fourth President of the United States, but his influence on American History was already profound before he won election.  Madison was closely associated with Thomas Jefferson and was frequently conferred with when questions about the “Founding Fathers” true intentions were asked.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66866" y="2286000"/>
            <a:ext cx="3017043" cy="4022725"/>
          </a:xfrm>
        </p:spPr>
      </p:pic>
    </p:spTree>
    <p:extLst>
      <p:ext uri="{BB962C8B-B14F-4D97-AF65-F5344CB8AC3E}">
        <p14:creationId xmlns:p14="http://schemas.microsoft.com/office/powerpoint/2010/main" val="3001115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b.  Benjamin Franklin</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helped write the </a:t>
            </a:r>
            <a:r>
              <a:rPr lang="en-US" i="1" dirty="0">
                <a:latin typeface="Andalus" panose="02020603050405020304" pitchFamily="18" charset="-78"/>
                <a:cs typeface="Andalus" panose="02020603050405020304" pitchFamily="18" charset="-78"/>
              </a:rPr>
              <a:t>Declaration of Independence</a:t>
            </a:r>
            <a:r>
              <a:rPr lang="en-US" dirty="0">
                <a:latin typeface="Andalus" panose="02020603050405020304" pitchFamily="18" charset="-78"/>
                <a:cs typeface="Andalus" panose="02020603050405020304" pitchFamily="18" charset="-78"/>
              </a:rPr>
              <a:t>, and helped to negotiate </a:t>
            </a:r>
            <a:r>
              <a:rPr lang="en-US" dirty="0" smtClean="0">
                <a:latin typeface="Andalus" panose="02020603050405020304" pitchFamily="18" charset="-78"/>
                <a:cs typeface="Andalus" panose="02020603050405020304" pitchFamily="18" charset="-78"/>
              </a:rPr>
              <a:t>The Treaty of Alliance with the French after the Battle of Saratoga.  He also helped to shape the </a:t>
            </a:r>
            <a:r>
              <a:rPr lang="en-US" dirty="0">
                <a:latin typeface="Andalus" panose="02020603050405020304" pitchFamily="18" charset="-78"/>
                <a:cs typeface="Andalus" panose="02020603050405020304" pitchFamily="18" charset="-78"/>
              </a:rPr>
              <a:t>Treaty of Paris of 1783, ending the </a:t>
            </a:r>
            <a:r>
              <a:rPr lang="en-US" dirty="0" smtClean="0">
                <a:latin typeface="Andalus" panose="02020603050405020304" pitchFamily="18" charset="-78"/>
                <a:cs typeface="Andalus" panose="02020603050405020304" pitchFamily="18" charset="-78"/>
              </a:rPr>
              <a:t>war with England...  From which the United States won all of the territory east of the Mississippi River.  He was the </a:t>
            </a:r>
            <a:r>
              <a:rPr lang="en-US" dirty="0">
                <a:latin typeface="Andalus" panose="02020603050405020304" pitchFamily="18" charset="-78"/>
                <a:cs typeface="Andalus" panose="02020603050405020304" pitchFamily="18" charset="-78"/>
              </a:rPr>
              <a:t>eldest member of the Constitutional Convention. </a:t>
            </a:r>
            <a:r>
              <a:rPr lang="en-US" dirty="0" smtClean="0">
                <a:latin typeface="Andalus" panose="02020603050405020304" pitchFamily="18" charset="-78"/>
                <a:cs typeface="Andalus" panose="02020603050405020304" pitchFamily="18" charset="-78"/>
              </a:rPr>
              <a:t>Often, he is called the “Original American” man.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2625" y="2487679"/>
            <a:ext cx="3565525" cy="3619366"/>
          </a:xfrm>
        </p:spPr>
      </p:pic>
    </p:spTree>
    <p:extLst>
      <p:ext uri="{BB962C8B-B14F-4D97-AF65-F5344CB8AC3E}">
        <p14:creationId xmlns:p14="http://schemas.microsoft.com/office/powerpoint/2010/main" val="4218827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c.  King </a:t>
            </a:r>
            <a:r>
              <a:rPr lang="en-US" dirty="0" err="1" smtClean="0">
                <a:latin typeface="Andalus" panose="02020603050405020304" pitchFamily="18" charset="-78"/>
                <a:cs typeface="Andalus" panose="02020603050405020304" pitchFamily="18" charset="-78"/>
              </a:rPr>
              <a:t>george</a:t>
            </a:r>
            <a:r>
              <a:rPr lang="en-US" dirty="0" smtClean="0">
                <a:latin typeface="Andalus" panose="02020603050405020304" pitchFamily="18" charset="-78"/>
                <a:cs typeface="Andalus" panose="02020603050405020304" pitchFamily="18" charset="-78"/>
              </a:rPr>
              <a:t> iii</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issued the Proclamation of 1763 after the French and Indian War came to a close; Americans were outraged that they would be denied access to the Ohio River Valley.  </a:t>
            </a:r>
            <a:r>
              <a:rPr lang="en-US" dirty="0" smtClean="0">
                <a:latin typeface="Andalus" panose="02020603050405020304" pitchFamily="18" charset="-78"/>
                <a:cs typeface="Andalus" panose="02020603050405020304" pitchFamily="18" charset="-78"/>
              </a:rPr>
              <a:t>Throughout the Revolutionary War Era, Americans were frustrated with the lack of involvement of the Crown in protecting their rights.  After the war, mental illness would destroy the King’s good health.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24075" y="2626504"/>
            <a:ext cx="2302625" cy="3341716"/>
          </a:xfrm>
        </p:spPr>
      </p:pic>
    </p:spTree>
    <p:extLst>
      <p:ext uri="{BB962C8B-B14F-4D97-AF65-F5344CB8AC3E}">
        <p14:creationId xmlns:p14="http://schemas.microsoft.com/office/powerpoint/2010/main" val="3449384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D.  John </a:t>
            </a:r>
            <a:r>
              <a:rPr lang="en-US" dirty="0" err="1" smtClean="0">
                <a:latin typeface="Andalus" panose="02020603050405020304" pitchFamily="18" charset="-78"/>
                <a:cs typeface="Andalus" panose="02020603050405020304" pitchFamily="18" charset="-78"/>
              </a:rPr>
              <a:t>hancock</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768096" y="2286000"/>
            <a:ext cx="3566160" cy="2514600"/>
          </a:xfrm>
        </p:spPr>
        <p:txBody>
          <a:bodyPr>
            <a:normAutofit lnSpcReduction="10000"/>
          </a:bodyPr>
          <a:lstStyle/>
          <a:p>
            <a:r>
              <a:rPr lang="en-US" dirty="0">
                <a:latin typeface="Andalus" panose="02020603050405020304" pitchFamily="18" charset="-78"/>
                <a:cs typeface="Andalus" panose="02020603050405020304" pitchFamily="18" charset="-78"/>
              </a:rPr>
              <a:t>He was a well-known smuggler of sugar, molasses, and rum, and served as the mayor of Boston.  He was arrested by the British for his smuggling.  He affixed his signature to the Declaration of Independence in grand form, so that the King might see it better. </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16348" y="1676400"/>
            <a:ext cx="3048000" cy="4267203"/>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35846"/>
            <a:ext cx="4978337" cy="1361596"/>
          </a:xfrm>
          <a:prstGeom prst="rect">
            <a:avLst/>
          </a:prstGeom>
        </p:spPr>
      </p:pic>
    </p:spTree>
    <p:extLst>
      <p:ext uri="{BB962C8B-B14F-4D97-AF65-F5344CB8AC3E}">
        <p14:creationId xmlns:p14="http://schemas.microsoft.com/office/powerpoint/2010/main" val="3927846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E.  John Adams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He defended the soldiers accused during the Boston Massacre; yet he was a strong advocate for independence.  He authored the Declaration of Rights and Grievances as a member of the First Continental Congress, and served as a diplomat during the Revolutionary War. </a:t>
            </a:r>
            <a:r>
              <a:rPr lang="en-US" dirty="0" smtClean="0">
                <a:latin typeface="Andalus" panose="02020603050405020304" pitchFamily="18" charset="-78"/>
                <a:cs typeface="Andalus" panose="02020603050405020304" pitchFamily="18" charset="-78"/>
              </a:rPr>
              <a:t>He was one of the committee of men selected to write the Declaration of Independence in 1776, but deferred to most of what Thomas Jefferson penned.</a:t>
            </a:r>
            <a:endParaRPr lang="en-US" dirty="0">
              <a:latin typeface="Andalus" panose="02020603050405020304" pitchFamily="18" charset="-78"/>
              <a:cs typeface="Andalus" panose="02020603050405020304" pitchFamily="18" charset="-78"/>
            </a:endParaRPr>
          </a:p>
          <a:p>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80069" y="2209799"/>
            <a:ext cx="3520931" cy="4168617"/>
          </a:xfrm>
        </p:spPr>
      </p:pic>
    </p:spTree>
    <p:extLst>
      <p:ext uri="{BB962C8B-B14F-4D97-AF65-F5344CB8AC3E}">
        <p14:creationId xmlns:p14="http://schemas.microsoft.com/office/powerpoint/2010/main" val="2934638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F.  James Otis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lstStyle/>
          <a:p>
            <a:r>
              <a:rPr lang="en-US" dirty="0">
                <a:latin typeface="Andalus" panose="02020603050405020304" pitchFamily="18" charset="-78"/>
                <a:cs typeface="Andalus" panose="02020603050405020304" pitchFamily="18" charset="-78"/>
              </a:rPr>
              <a:t>He coined the phrase, “No Taxation Without </a:t>
            </a:r>
            <a:r>
              <a:rPr lang="en-US" dirty="0" smtClean="0">
                <a:latin typeface="Andalus" panose="02020603050405020304" pitchFamily="18" charset="-78"/>
                <a:cs typeface="Andalus" panose="02020603050405020304" pitchFamily="18" charset="-78"/>
              </a:rPr>
              <a:t>Representation!” By the end of the Revolutionary War period, he suffered from dementia, and he has been neglected by history.  But during the Revolutionary War Era, he was remembered fondly by most of the Founding Fathers, who uniformly endorsed his battle cry!</a:t>
            </a:r>
            <a:endParaRPr lang="en-US" dirty="0">
              <a:latin typeface="Andalus" panose="02020603050405020304" pitchFamily="18" charset="-78"/>
              <a:cs typeface="Andalus" panose="02020603050405020304" pitchFamily="18" charset="-78"/>
            </a:endParaRPr>
          </a:p>
          <a:p>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78366" y="2286000"/>
            <a:ext cx="3194043" cy="4022725"/>
          </a:xfrm>
        </p:spPr>
      </p:pic>
    </p:spTree>
    <p:extLst>
      <p:ext uri="{BB962C8B-B14F-4D97-AF65-F5344CB8AC3E}">
        <p14:creationId xmlns:p14="http://schemas.microsoft.com/office/powerpoint/2010/main" val="3308143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G.  Patrick henry</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p:txBody>
          <a:bodyPr>
            <a:normAutofit lnSpcReduction="10000"/>
          </a:bodyPr>
          <a:lstStyle/>
          <a:p>
            <a:r>
              <a:rPr lang="en-US" dirty="0">
                <a:latin typeface="Andalus" panose="02020603050405020304" pitchFamily="18" charset="-78"/>
                <a:cs typeface="Andalus" panose="02020603050405020304" pitchFamily="18" charset="-78"/>
              </a:rPr>
              <a:t>This member of the Virginia House of Burgesses was enraged by the occupation of Boston by British soldiers in 1774.  He stormed, “I know not what path others may take, but as for me, give me liberty or give me death!” </a:t>
            </a:r>
            <a:r>
              <a:rPr lang="en-US" dirty="0" smtClean="0">
                <a:latin typeface="Andalus" panose="02020603050405020304" pitchFamily="18" charset="-78"/>
                <a:cs typeface="Andalus" panose="02020603050405020304" pitchFamily="18" charset="-78"/>
              </a:rPr>
              <a:t>In many ways, Henry was committing an act of treason when he spoke out so rashly.  Yet, based on his mixed record for bravery and defensive explanation, Henry probably would have avoided death at all cost if he were ever put on trial to defend himself…</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752600"/>
            <a:ext cx="3495759" cy="4520378"/>
          </a:xfrm>
        </p:spPr>
      </p:pic>
    </p:spTree>
    <p:extLst>
      <p:ext uri="{BB962C8B-B14F-4D97-AF65-F5344CB8AC3E}">
        <p14:creationId xmlns:p14="http://schemas.microsoft.com/office/powerpoint/2010/main" val="1439750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H.  Samuel Adams</a:t>
            </a:r>
            <a:endParaRPr lang="en-US" dirty="0">
              <a:latin typeface="Andalus" panose="02020603050405020304" pitchFamily="18" charset="-78"/>
              <a:cs typeface="Andalus" panose="02020603050405020304" pitchFamily="18" charset="-78"/>
            </a:endParaRPr>
          </a:p>
        </p:txBody>
      </p:sp>
      <p:sp>
        <p:nvSpPr>
          <p:cNvPr id="2" name="Content Placeholder 1"/>
          <p:cNvSpPr>
            <a:spLocks noGrp="1"/>
          </p:cNvSpPr>
          <p:nvPr>
            <p:ph sz="half" idx="1"/>
          </p:nvPr>
        </p:nvSpPr>
        <p:spPr>
          <a:xfrm>
            <a:off x="768096" y="1769125"/>
            <a:ext cx="4032504" cy="4540235"/>
          </a:xfrm>
        </p:spPr>
        <p:txBody>
          <a:bodyPr>
            <a:normAutofit/>
          </a:bodyPr>
          <a:lstStyle/>
          <a:p>
            <a:r>
              <a:rPr lang="en-US" dirty="0">
                <a:latin typeface="Andalus" panose="02020603050405020304" pitchFamily="18" charset="-78"/>
                <a:cs typeface="Andalus" panose="02020603050405020304" pitchFamily="18" charset="-78"/>
              </a:rPr>
              <a:t>He was the leader of the Sons of Liberty and one of the principle organizers of the Boston Tea Party.  </a:t>
            </a:r>
            <a:r>
              <a:rPr lang="en-US" dirty="0" smtClean="0">
                <a:latin typeface="Andalus" panose="02020603050405020304" pitchFamily="18" charset="-78"/>
                <a:cs typeface="Andalus" panose="02020603050405020304" pitchFamily="18" charset="-78"/>
              </a:rPr>
              <a:t>Today, his is sometimes remembered as “Brewer, Patriot…” During his time, though, he was considered the champion of the common man.  He did not always publically approve of the methods used by committees of justice or the Sons of Liberty themselves; however, he understood that men who had been much frustrated in exercising their rights might need to resort to direct action. </a:t>
            </a:r>
            <a:endParaRPr lang="en-US" dirty="0">
              <a:latin typeface="Andalus" panose="02020603050405020304" pitchFamily="18" charset="-78"/>
              <a:cs typeface="Andalus" panose="02020603050405020304" pitchFamily="18" charset="-78"/>
            </a:endParaRP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64162" y="1769125"/>
            <a:ext cx="3365437" cy="4353989"/>
          </a:xfrm>
        </p:spPr>
      </p:pic>
    </p:spTree>
    <p:extLst>
      <p:ext uri="{BB962C8B-B14F-4D97-AF65-F5344CB8AC3E}">
        <p14:creationId xmlns:p14="http://schemas.microsoft.com/office/powerpoint/2010/main" val="27869662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523</TotalTime>
  <Words>1965</Words>
  <Application>Microsoft Office PowerPoint</Application>
  <PresentationFormat>On-screen Show (4:3)</PresentationFormat>
  <Paragraphs>59</Paragraphs>
  <Slides>27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Andalus</vt:lpstr>
      <vt:lpstr>Angsana New</vt:lpstr>
      <vt:lpstr>Bernard MT Condensed</vt:lpstr>
      <vt:lpstr>Calibri</vt:lpstr>
      <vt:lpstr>Tw Cen MT</vt:lpstr>
      <vt:lpstr>Tw Cen MT Condensed</vt:lpstr>
      <vt:lpstr>Wingdings 3</vt:lpstr>
      <vt:lpstr>Integral</vt:lpstr>
      <vt:lpstr>The American Revolution – Identification Matching Activity</vt:lpstr>
      <vt:lpstr>A.  George Washington</vt:lpstr>
      <vt:lpstr>b.  Benjamin Franklin</vt:lpstr>
      <vt:lpstr>c.  King george iii</vt:lpstr>
      <vt:lpstr>D.  John hancock</vt:lpstr>
      <vt:lpstr>E.  John Adams</vt:lpstr>
      <vt:lpstr>F.  James Otis</vt:lpstr>
      <vt:lpstr>G.  Patrick henry</vt:lpstr>
      <vt:lpstr>H.  Samuel Adams</vt:lpstr>
      <vt:lpstr>I. Crispus attucks</vt:lpstr>
      <vt:lpstr>J.  Thomas Jefferson</vt:lpstr>
      <vt:lpstr>K.  Thomas PAine</vt:lpstr>
      <vt:lpstr>L.  Paul Revere</vt:lpstr>
      <vt:lpstr>“The Boston      Massacre”    Paul revere </vt:lpstr>
      <vt:lpstr>M.  Daniel Morgan</vt:lpstr>
      <vt:lpstr>N.  John Dickenson</vt:lpstr>
      <vt:lpstr>O.  Nathan Hale</vt:lpstr>
      <vt:lpstr>P.  Marquis de La Fayette</vt:lpstr>
      <vt:lpstr>Q.  Baron Friedrich von steuben</vt:lpstr>
      <vt:lpstr>R. Benedict arnold</vt:lpstr>
      <vt:lpstr>S. John paul jones </vt:lpstr>
      <vt:lpstr>John Paul Jones</vt:lpstr>
      <vt:lpstr>t.  Charles Cornwallis</vt:lpstr>
      <vt:lpstr>u.  Francis marion</vt:lpstr>
      <vt:lpstr>V.  Nathaneal Greene</vt:lpstr>
      <vt:lpstr>w.  George mason</vt:lpstr>
      <vt:lpstr>x.  James Madison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Revolution – Identification Matching Activity</dc:title>
  <dc:creator>Adam</dc:creator>
  <cp:lastModifiedBy>Adam Henry</cp:lastModifiedBy>
  <cp:revision>18</cp:revision>
  <dcterms:created xsi:type="dcterms:W3CDTF">2013-10-11T03:05:01Z</dcterms:created>
  <dcterms:modified xsi:type="dcterms:W3CDTF">2017-06-29T13:06:10Z</dcterms:modified>
</cp:coreProperties>
</file>